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57" r:id="rId5"/>
    <p:sldId id="259" r:id="rId6"/>
    <p:sldId id="264" r:id="rId7"/>
    <p:sldId id="258" r:id="rId8"/>
    <p:sldId id="263" r:id="rId9"/>
    <p:sldId id="262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7F59B7-CF05-4BAF-944C-EE06E5919CF3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3CA9-C59B-4E70-B6B8-2C06A4B8A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Plassey" TargetMode="External"/><Relationship Id="rId7" Type="http://schemas.openxmlformats.org/officeDocument/2006/relationships/hyperlink" Target="https://en.wikipedia.org/wiki/British_Raj" TargetMode="External"/><Relationship Id="rId2" Type="http://schemas.openxmlformats.org/officeDocument/2006/relationships/hyperlink" Target="https://en.wikipedia.org/wiki/Company_rule_in_In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itish_Crown" TargetMode="External"/><Relationship Id="rId5" Type="http://schemas.openxmlformats.org/officeDocument/2006/relationships/hyperlink" Target="https://en.wikipedia.org/wiki/Government_of_India_Act_1858" TargetMode="External"/><Relationship Id="rId4" Type="http://schemas.openxmlformats.org/officeDocument/2006/relationships/hyperlink" Target="https://en.wikipedia.org/wiki/Indian_Rebellion_of_185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ian_Ocean_trade" TargetMode="External"/><Relationship Id="rId7" Type="http://schemas.openxmlformats.org/officeDocument/2006/relationships/hyperlink" Target="https://en.wikipedia.org/wiki/East_Asia" TargetMode="External"/><Relationship Id="rId2" Type="http://schemas.openxmlformats.org/officeDocument/2006/relationships/hyperlink" Target="https://en.wikipedia.org/wiki/Joint-stock_compa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utheast_Asia" TargetMode="External"/><Relationship Id="rId5" Type="http://schemas.openxmlformats.org/officeDocument/2006/relationships/hyperlink" Target="https://en.wikipedia.org/wiki/Indian_subcontinent" TargetMode="External"/><Relationship Id="rId4" Type="http://schemas.openxmlformats.org/officeDocument/2006/relationships/hyperlink" Target="https://en.wikipedia.org/wiki/East_Ind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Red_Dragon_(1595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vali" TargetMode="External"/><Relationship Id="rId2" Type="http://schemas.openxmlformats.org/officeDocument/2006/relationships/hyperlink" Target="https://en.wikipedia.org/wiki/Battle_of_Swall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ughal_Empire" TargetMode="External"/><Relationship Id="rId4" Type="http://schemas.openxmlformats.org/officeDocument/2006/relationships/hyperlink" Target="https://en.wikipedia.org/wiki/Sura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70C0"/>
                </a:solidFill>
              </a:rPr>
              <a:t>SEM-III, CC-VII</a:t>
            </a:r>
          </a:p>
          <a:p>
            <a:r>
              <a:rPr lang="en-US" sz="4000" b="0" dirty="0" smtClean="0">
                <a:solidFill>
                  <a:srgbClr val="0070C0"/>
                </a:solidFill>
              </a:rPr>
              <a:t>DEBABRATA NANDI</a:t>
            </a:r>
            <a:endParaRPr lang="en-US" sz="4000" b="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BRITISH EAST INDIA COMPANY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PART-1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dirty="0" smtClean="0"/>
              <a:t>company eventually came to rule large areas of India, exercising military power and assuming administrative functions. </a:t>
            </a:r>
            <a:r>
              <a:rPr lang="en-US" dirty="0" smtClean="0">
                <a:hlinkClick r:id="rId2" tooltip="Company rule in India"/>
              </a:rPr>
              <a:t>Company rule in India</a:t>
            </a:r>
            <a:r>
              <a:rPr lang="en-US" dirty="0" smtClean="0"/>
              <a:t> effectively began in 1757 after the </a:t>
            </a:r>
            <a:r>
              <a:rPr lang="en-US" dirty="0" smtClean="0">
                <a:hlinkClick r:id="rId3" tooltip="Battle of Plassey"/>
              </a:rPr>
              <a:t>Battle of </a:t>
            </a:r>
            <a:r>
              <a:rPr lang="en-US" dirty="0" err="1" smtClean="0">
                <a:hlinkClick r:id="rId3" tooltip="Battle of Plassey"/>
              </a:rPr>
              <a:t>Plassey</a:t>
            </a:r>
            <a:r>
              <a:rPr lang="en-US" dirty="0" smtClean="0"/>
              <a:t> and lasted until 1858 when, following the </a:t>
            </a:r>
            <a:r>
              <a:rPr lang="en-US" u="sng" dirty="0" smtClean="0">
                <a:hlinkClick r:id="rId4"/>
              </a:rPr>
              <a:t>Indian Rebellion of 1857</a:t>
            </a:r>
            <a:r>
              <a:rPr lang="en-US" dirty="0" smtClean="0"/>
              <a:t>, the </a:t>
            </a:r>
            <a:r>
              <a:rPr lang="en-US" dirty="0" smtClean="0">
                <a:hlinkClick r:id="rId5" tooltip="Government of India Act 1858"/>
              </a:rPr>
              <a:t>Government of India Act 1858</a:t>
            </a:r>
            <a:r>
              <a:rPr lang="en-US" dirty="0" smtClean="0"/>
              <a:t> led to the </a:t>
            </a:r>
            <a:r>
              <a:rPr lang="en-US" dirty="0" smtClean="0">
                <a:hlinkClick r:id="rId6" tooltip="British Crown"/>
              </a:rPr>
              <a:t>British Crown</a:t>
            </a:r>
            <a:r>
              <a:rPr lang="en-US" dirty="0" smtClean="0"/>
              <a:t> assuming direct control of India in the form of the new </a:t>
            </a:r>
            <a:r>
              <a:rPr lang="en-US" dirty="0" smtClean="0">
                <a:hlinkClick r:id="rId7" tooltip="British Raj"/>
              </a:rPr>
              <a:t>British Raj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 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733800"/>
            <a:ext cx="4572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5145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BRITISH EAST INDIA COMPANY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DEBABRATA NANDI\eastindia comp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5562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The </a:t>
            </a:r>
            <a:r>
              <a:rPr lang="en-US" b="1" dirty="0" smtClean="0"/>
              <a:t>East India Company</a:t>
            </a:r>
            <a:r>
              <a:rPr lang="en-US" dirty="0" smtClean="0"/>
              <a:t> (</a:t>
            </a:r>
            <a:r>
              <a:rPr lang="en-US" b="1" dirty="0" smtClean="0"/>
              <a:t>EIC</a:t>
            </a:r>
            <a:r>
              <a:rPr lang="en-US" dirty="0" smtClean="0"/>
              <a:t>) was an English, and later British, </a:t>
            </a:r>
            <a:r>
              <a:rPr lang="en-US" dirty="0" smtClean="0">
                <a:hlinkClick r:id="rId2" tooltip="Joint-stock company"/>
              </a:rPr>
              <a:t>joint-stock company</a:t>
            </a:r>
            <a:r>
              <a:rPr lang="en-US" dirty="0" smtClean="0"/>
              <a:t> founded in 1600</a:t>
            </a:r>
            <a:r>
              <a:rPr lang="en-US" baseline="30000" dirty="0" smtClean="0"/>
              <a:t> </a:t>
            </a:r>
            <a:r>
              <a:rPr lang="en-US" dirty="0" smtClean="0"/>
              <a:t>and dissolved in 1874.It was formed to </a:t>
            </a:r>
            <a:r>
              <a:rPr lang="en-US" dirty="0" smtClean="0">
                <a:hlinkClick r:id="rId3" tooltip="Indian Ocean trade"/>
              </a:rPr>
              <a:t>trade in the Indian Ocean region</a:t>
            </a:r>
            <a:r>
              <a:rPr lang="en-US" dirty="0" smtClean="0"/>
              <a:t>, initially with the </a:t>
            </a:r>
            <a:r>
              <a:rPr lang="en-US" dirty="0" smtClean="0">
                <a:hlinkClick r:id="rId4" tooltip="East Indies"/>
              </a:rPr>
              <a:t>East Indies</a:t>
            </a:r>
            <a:r>
              <a:rPr lang="en-US" dirty="0" smtClean="0"/>
              <a:t> (the </a:t>
            </a:r>
            <a:r>
              <a:rPr lang="en-US" dirty="0" smtClean="0">
                <a:hlinkClick r:id="rId5" tooltip="Indian subcontinent"/>
              </a:rPr>
              <a:t>Indian subcontinent</a:t>
            </a:r>
            <a:r>
              <a:rPr lang="en-US" dirty="0" smtClean="0"/>
              <a:t> and </a:t>
            </a:r>
            <a:r>
              <a:rPr lang="en-US" dirty="0" smtClean="0">
                <a:hlinkClick r:id="rId6" tooltip="Southeast Asia"/>
              </a:rPr>
              <a:t>Southeast Asia</a:t>
            </a:r>
            <a:r>
              <a:rPr lang="en-US" dirty="0" smtClean="0"/>
              <a:t>), and later with </a:t>
            </a:r>
            <a:r>
              <a:rPr lang="en-US" dirty="0" smtClean="0">
                <a:hlinkClick r:id="rId7" tooltip="East Asia"/>
              </a:rPr>
              <a:t>East Asia</a:t>
            </a:r>
            <a:r>
              <a:rPr lang="en-US" dirty="0" smtClean="0"/>
              <a:t>. </a:t>
            </a:r>
            <a:endParaRPr lang="en-US" dirty="0" smtClean="0"/>
          </a:p>
          <a:p>
            <a:r>
              <a:rPr lang="en-US" b="1" dirty="0" smtClean="0"/>
              <a:t>East India Company</a:t>
            </a:r>
            <a:r>
              <a:rPr lang="en-US" dirty="0" smtClean="0"/>
              <a:t>, also called </a:t>
            </a:r>
            <a:r>
              <a:rPr lang="en-US" b="1" dirty="0" smtClean="0"/>
              <a:t>English East India Company</a:t>
            </a:r>
            <a:r>
              <a:rPr lang="en-US" dirty="0" smtClean="0"/>
              <a:t>, formally (1600–1708) </a:t>
            </a:r>
            <a:r>
              <a:rPr lang="en-US" b="1" i="1" dirty="0" smtClean="0"/>
              <a:t>Governor and Company of Merchants of London Trading into the East Indies</a:t>
            </a:r>
            <a:r>
              <a:rPr lang="en-US" dirty="0" smtClean="0"/>
              <a:t> or (1708–1873)</a:t>
            </a:r>
            <a:r>
              <a:rPr lang="en-US" i="1" dirty="0" smtClean="0"/>
              <a:t> </a:t>
            </a:r>
            <a:r>
              <a:rPr lang="en-US" b="1" i="1" dirty="0" smtClean="0"/>
              <a:t>United Company of Merchants of England Trading to the East Indies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1600 queen Elizabeth granted  a royal  charter  to a company   named Eastern treading  company.</a:t>
            </a:r>
          </a:p>
        </p:txBody>
      </p:sp>
      <p:pic>
        <p:nvPicPr>
          <p:cNvPr id="2050" name="Picture 2" descr="C:\Users\admin\Downloads\Darnley_st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533400"/>
            <a:ext cx="4344988" cy="1641475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*Sir James Lancaster commanded the first East India Company voyage in 1601 aboard the </a:t>
            </a:r>
            <a:r>
              <a:rPr lang="en-US" b="0" i="1" u="sng" dirty="0" smtClean="0">
                <a:hlinkClick r:id="rId2"/>
              </a:rPr>
              <a:t>Red Dragon</a:t>
            </a:r>
            <a:endParaRPr lang="en-US" dirty="0"/>
          </a:p>
        </p:txBody>
      </p:sp>
      <p:pic>
        <p:nvPicPr>
          <p:cNvPr id="9" name="Content Placeholder 8" descr="Reddragonship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2362200"/>
            <a:ext cx="3962400" cy="4267200"/>
          </a:xfrm>
        </p:spPr>
      </p:pic>
      <p:pic>
        <p:nvPicPr>
          <p:cNvPr id="10" name="Content Placeholder 9" descr="Jameslancaster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4559300" y="304800"/>
            <a:ext cx="4584700" cy="6324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traders frequently engaged in hostilities with their Dutch and Portuguese counterparts in the Indian Ocean. The company achieved a major victory over the Portuguese in the </a:t>
            </a:r>
            <a:r>
              <a:rPr lang="en-US" dirty="0" smtClean="0">
                <a:hlinkClick r:id="rId2" tooltip="Battle of Swally"/>
              </a:rPr>
              <a:t>Battle of </a:t>
            </a:r>
            <a:r>
              <a:rPr lang="en-US" dirty="0" err="1" smtClean="0">
                <a:hlinkClick r:id="rId2" tooltip="Battle of Swally"/>
              </a:rPr>
              <a:t>Swally</a:t>
            </a:r>
            <a:r>
              <a:rPr lang="en-US" dirty="0" smtClean="0"/>
              <a:t> in 1612, at </a:t>
            </a:r>
            <a:r>
              <a:rPr lang="en-US" dirty="0" err="1" smtClean="0">
                <a:hlinkClick r:id="rId3" tooltip="Suvali"/>
              </a:rPr>
              <a:t>Suvali</a:t>
            </a:r>
            <a:r>
              <a:rPr lang="en-US" dirty="0" smtClean="0"/>
              <a:t> in </a:t>
            </a:r>
            <a:r>
              <a:rPr lang="en-US" dirty="0" err="1" smtClean="0">
                <a:hlinkClick r:id="rId4" tooltip="Surat"/>
              </a:rPr>
              <a:t>Surat</a:t>
            </a:r>
            <a:r>
              <a:rPr lang="en-US" dirty="0" smtClean="0"/>
              <a:t>. The company decided to explore the feasibility of gaining a territorial foothold in mainland India, with official sanction from both Britain and the </a:t>
            </a:r>
            <a:r>
              <a:rPr lang="en-US" dirty="0" err="1" smtClean="0">
                <a:hlinkClick r:id="rId5" tooltip="Mughal Empire"/>
              </a:rPr>
              <a:t>Mughal</a:t>
            </a:r>
            <a:r>
              <a:rPr lang="en-US" dirty="0" smtClean="0">
                <a:hlinkClick r:id="rId5" tooltip="Mughal Empire"/>
              </a:rPr>
              <a:t> Empire</a:t>
            </a:r>
            <a:r>
              <a:rPr lang="en-US" dirty="0" smtClean="0"/>
              <a:t>, and requested that the Crown launch a diplomatic mission.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4114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/>
                </a:solidFill>
              </a:rPr>
              <a:t>In 1605 AKBAR  granted  there request for  tread  in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ndia 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*So in 1608  Captain  </a:t>
            </a:r>
            <a:r>
              <a:rPr lang="en-US" dirty="0" err="1" smtClean="0">
                <a:solidFill>
                  <a:schemeClr val="tx1"/>
                </a:solidFill>
              </a:rPr>
              <a:t>Howkyns</a:t>
            </a:r>
            <a:r>
              <a:rPr lang="en-US" dirty="0" smtClean="0">
                <a:solidFill>
                  <a:schemeClr val="tx1"/>
                </a:solidFill>
              </a:rPr>
              <a:t>       came to </a:t>
            </a:r>
            <a:r>
              <a:rPr lang="en-US" dirty="0" err="1" smtClean="0">
                <a:solidFill>
                  <a:schemeClr val="tx1"/>
                </a:solidFill>
              </a:rPr>
              <a:t>jahangirs</a:t>
            </a:r>
            <a:r>
              <a:rPr lang="en-US" dirty="0" smtClean="0">
                <a:solidFill>
                  <a:schemeClr val="tx1"/>
                </a:solidFill>
              </a:rPr>
              <a:t> court  but he did not permit them . In 1613 they  were permitted at </a:t>
            </a:r>
            <a:r>
              <a:rPr lang="en-US" sz="2800" dirty="0" err="1" smtClean="0">
                <a:solidFill>
                  <a:schemeClr val="tx1"/>
                </a:solidFill>
              </a:rPr>
              <a:t>surat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for the first time.  1615 sir Tomas Roe came to his court 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*IN 1611 they establish   their pert  at </a:t>
            </a:r>
            <a:r>
              <a:rPr lang="en-US" dirty="0" err="1" smtClean="0">
                <a:solidFill>
                  <a:schemeClr val="tx1"/>
                </a:solidFill>
              </a:rPr>
              <a:t>Mossulupattanam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coromondal</a:t>
            </a:r>
            <a:r>
              <a:rPr lang="en-US" dirty="0" smtClean="0">
                <a:solidFill>
                  <a:schemeClr val="tx1"/>
                </a:solidFill>
              </a:rPr>
              <a:t>  coast 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 flipH="1">
            <a:off x="4495800" y="2743201"/>
            <a:ext cx="2895600" cy="3382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DEBABRATA NANDI\Jahangir_investing_a_courtier_with_a_robe_of_honour_watched_by_Sir_Thomas_Roe,_English_ambassador_to_the_court_of_Jahangir_at_Agra_from_1615-18,_and_other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1000"/>
            <a:ext cx="4512543" cy="6324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 flipV="1">
            <a:off x="8686799" y="1417637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8229599" y="1447800"/>
            <a:ext cx="45719" cy="34607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flipH="1">
            <a:off x="8686800" y="1535113"/>
            <a:ext cx="762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457200"/>
            <a:ext cx="6324600" cy="5668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1632 they captured   Hugli port.</a:t>
            </a:r>
          </a:p>
          <a:p>
            <a:r>
              <a:rPr lang="en-US" sz="3000" dirty="0" smtClean="0"/>
              <a:t>After they also captured </a:t>
            </a:r>
            <a:r>
              <a:rPr lang="en-US" sz="3000" dirty="0" err="1" smtClean="0"/>
              <a:t>kasimbazar</a:t>
            </a:r>
            <a:r>
              <a:rPr lang="en-US" sz="3000" dirty="0" smtClean="0"/>
              <a:t>, </a:t>
            </a:r>
            <a:r>
              <a:rPr lang="en-US" sz="3000" dirty="0" err="1" smtClean="0"/>
              <a:t>patna</a:t>
            </a:r>
            <a:r>
              <a:rPr lang="en-US" sz="3000" dirty="0" smtClean="0"/>
              <a:t> ETC. </a:t>
            </a:r>
          </a:p>
          <a:p>
            <a:r>
              <a:rPr lang="en-US" sz="3000" dirty="0" smtClean="0"/>
              <a:t>In 1639 they established  a settlement  at madras. And built  ‘SENT GURZE FORT ”there.</a:t>
            </a:r>
          </a:p>
          <a:p>
            <a:r>
              <a:rPr lang="en-US" sz="3000" dirty="0" smtClean="0"/>
              <a:t>In 1661  they get Bombay </a:t>
            </a:r>
            <a:r>
              <a:rPr lang="en-US" dirty="0" smtClean="0"/>
              <a:t>as a gift from </a:t>
            </a:r>
            <a:r>
              <a:rPr lang="en-US" dirty="0" err="1" smtClean="0"/>
              <a:t>portugal</a:t>
            </a:r>
            <a:r>
              <a:rPr lang="en-US" dirty="0" smtClean="0"/>
              <a:t>  .   </a:t>
            </a:r>
          </a:p>
          <a:p>
            <a:r>
              <a:rPr lang="en-US" dirty="0" smtClean="0"/>
              <a:t>In 1690  job </a:t>
            </a:r>
            <a:r>
              <a:rPr lang="en-US" dirty="0" err="1" smtClean="0"/>
              <a:t>Charnoc</a:t>
            </a:r>
            <a:r>
              <a:rPr lang="en-US" dirty="0" smtClean="0"/>
              <a:t> founded  the city of Calcutta.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458200" y="1417638"/>
            <a:ext cx="228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C:\Users\admin\Downloads\job charn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7852"/>
            <a:ext cx="2716306" cy="603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ndiaPolitical1893ConstablesHandAt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94" y="0"/>
            <a:ext cx="88012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</TotalTime>
  <Words>213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BRITISH EAST INDIA COMPANY PART-1</vt:lpstr>
      <vt:lpstr>BRITISH EAST INDIA COMPANY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EAST INDIA COMPANY</dc:title>
  <dc:creator>admin</dc:creator>
  <cp:lastModifiedBy>admin</cp:lastModifiedBy>
  <cp:revision>15</cp:revision>
  <dcterms:created xsi:type="dcterms:W3CDTF">2018-08-31T06:32:13Z</dcterms:created>
  <dcterms:modified xsi:type="dcterms:W3CDTF">2022-12-22T05:59:42Z</dcterms:modified>
</cp:coreProperties>
</file>